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0" d="100"/>
          <a:sy n="150" d="100"/>
        </p:scale>
        <p:origin x="65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6858000" cy="6858000"/>
          </a:xfrm>
          <a:prstGeom prst="rect">
            <a:avLst/>
          </a:prstGeom>
          <a:solidFill>
            <a:srgbClr val="0813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858000" cy="73152"/>
          </a:xfrm>
          <a:prstGeom prst="rect">
            <a:avLst/>
          </a:prstGeom>
          <a:solidFill>
            <a:srgbClr val="2A9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365760" y="228600"/>
            <a:ext cx="5943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8580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EU AI Act Compliance
Architecture Brief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1920240"/>
            <a:ext cx="594360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 dirty="0">
                <a:solidFill>
                  <a:schemeClr val="bg1">
                    <a:lumMod val="85000"/>
                  </a:schemeClr>
                </a:solidFill>
              </a:rPr>
              <a:t>TRACE Protocol | TAMR+ | PSE | </a:t>
            </a:r>
            <a:r>
              <a:rPr sz="1300" b="0" i="0" dirty="0" err="1">
                <a:solidFill>
                  <a:schemeClr val="bg1">
                    <a:lumMod val="85000"/>
                  </a:schemeClr>
                </a:solidFill>
              </a:rPr>
              <a:t>GraQle</a:t>
            </a:r>
            <a:endParaRPr sz="1300" b="0" i="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760" y="2331720"/>
            <a:ext cx="59436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 dirty="0">
                <a:solidFill>
                  <a:schemeClr val="bg1">
                    <a:lumMod val="75000"/>
                  </a:schemeClr>
                </a:solidFill>
              </a:rPr>
              <a:t>EP26162901.8 | EP26167849.4 | EP26166054.2 | SSRN 6359818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697480"/>
            <a:ext cx="59436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 dirty="0">
                <a:solidFill>
                  <a:schemeClr val="bg1">
                    <a:lumMod val="65000"/>
                  </a:schemeClr>
                </a:solidFill>
              </a:rPr>
              <a:t>KVK 73625183 | Amsterdam | quantamixsolutions.com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0" y="0"/>
            <a:ext cx="5330952" cy="6858000"/>
          </a:xfrm>
          <a:prstGeom prst="rect">
            <a:avLst/>
          </a:prstGeom>
          <a:solidFill>
            <a:srgbClr val="0C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040880" y="274320"/>
            <a:ext cx="4846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94A3B8"/>
                </a:solidFill>
              </a:rPr>
              <a:t>LIVE TRACE SCORE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40880" y="594360"/>
            <a:ext cx="4846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4B5563"/>
                </a:solidFill>
              </a:rPr>
              <a:t>Benchmark: EU-RegQA | Zenodo 18929634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40880" y="100584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2A9DF5"/>
                </a:solidFill>
              </a:rPr>
              <a:t>T  Transparency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040880" y="1353312"/>
            <a:ext cx="3657600" cy="25603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040880" y="1353312"/>
            <a:ext cx="2999232" cy="256032"/>
          </a:xfrm>
          <a:prstGeom prst="rect">
            <a:avLst/>
          </a:prstGeom>
          <a:solidFill>
            <a:srgbClr val="2A9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10789920" y="1353312"/>
            <a:ext cx="5486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A9DF5"/>
                </a:solidFill>
              </a:rPr>
              <a:t>82%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40880" y="201168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0B981"/>
                </a:solidFill>
              </a:rPr>
              <a:t>R  Reasoning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040880" y="2359152"/>
            <a:ext cx="3657600" cy="25603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040880" y="2359152"/>
            <a:ext cx="2706624" cy="25603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789920" y="2359152"/>
            <a:ext cx="5486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0B981"/>
                </a:solidFill>
              </a:rPr>
              <a:t>74%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40880" y="301752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8B5CF6"/>
                </a:solidFill>
              </a:rPr>
              <a:t>A  Auditability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40880" y="3364992"/>
            <a:ext cx="3657600" cy="25603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7040880" y="3364992"/>
            <a:ext cx="2889504" cy="256032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10789920" y="3364992"/>
            <a:ext cx="5486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B5CF6"/>
                </a:solidFill>
              </a:rPr>
              <a:t>79%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040880" y="402336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9E0B"/>
                </a:solidFill>
              </a:rPr>
              <a:t>C  Compliance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040880" y="4370832"/>
            <a:ext cx="3657600" cy="25603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7040880" y="4370832"/>
            <a:ext cx="2487168" cy="25603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10789920" y="4370832"/>
            <a:ext cx="5486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59E0B"/>
                </a:solidFill>
              </a:rPr>
              <a:t>68%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040880" y="502920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43F5E"/>
                </a:solidFill>
              </a:rPr>
              <a:t>E  Explainability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040880" y="5376672"/>
            <a:ext cx="3657600" cy="25603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7040880" y="5376672"/>
            <a:ext cx="2340864" cy="256032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10789920" y="5376672"/>
            <a:ext cx="5486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43F5E"/>
                </a:solidFill>
              </a:rPr>
              <a:t>64%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040880" y="6263640"/>
            <a:ext cx="4846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0B981"/>
                </a:solidFill>
              </a:rPr>
              <a:t>Overall: 0.73 (vs GPT-4: 0.385)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185855" y="1097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01 / 14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0A14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274320" y="6547104"/>
            <a:ext cx="116430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ssrn.com/abstract=6359818  |  graqle.ai/sdk  |  github.com/graqle  |  crawlq.ai  |  tracegov.ai  |  frictionmelt.io</a:t>
            </a:r>
          </a:p>
        </p:txBody>
      </p:sp>
      <p:pic>
        <p:nvPicPr>
          <p:cNvPr id="38" name="Picture 37" descr="trace-compliance-gra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" y="3200400"/>
            <a:ext cx="6400800" cy="32918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02920"/>
            <a:ext cx="1155161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2A9DF5"/>
                </a:solidFill>
              </a:rPr>
              <a:t>IMPLEMENTATION: 4 PHASES TO FULL COMPLIANCE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05840"/>
            <a:ext cx="26517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2A9D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005840"/>
            <a:ext cx="2651760" cy="64008"/>
          </a:xfrm>
          <a:prstGeom prst="rect">
            <a:avLst/>
          </a:prstGeom>
          <a:solidFill>
            <a:srgbClr val="2A9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594360" y="109728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2A9DF5"/>
                </a:solidFill>
              </a:rPr>
              <a:t>Phase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417320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Wks 1-2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737360"/>
            <a:ext cx="2377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Discovery &amp; TRACE Baseline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68880"/>
            <a:ext cx="23774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System inventory audit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429000"/>
            <a:ext cx="23774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TRACE score baseline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4389120"/>
            <a:ext cx="23774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Risk classification (PSE)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5349240"/>
            <a:ext cx="23774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Stakeholder briefing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91840" y="1005840"/>
            <a:ext cx="26517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3291840" y="1005840"/>
            <a:ext cx="2651760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3429000" y="109728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0B981"/>
                </a:solidFill>
              </a:rPr>
              <a:t>Phase 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29000" y="1417320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Wks 3-6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29000" y="1737360"/>
            <a:ext cx="2377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TAMR+ Integration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29000" y="2468880"/>
            <a:ext cx="23774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TAMR+ pipeline deployment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29000" y="3429000"/>
            <a:ext cx="23774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Regulatory corpus ingest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29000" y="4389120"/>
            <a:ext cx="23774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Consensus threshold tuning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429000" y="5349240"/>
            <a:ext cx="23774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First benchmark run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26480" y="1005840"/>
            <a:ext cx="26517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6126480" y="1005840"/>
            <a:ext cx="2651760" cy="64008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6263640" y="109728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8B5CF6"/>
                </a:solidFill>
              </a:rPr>
              <a:t>Phase 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63640" y="1417320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Wks 7-10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263640" y="1737360"/>
            <a:ext cx="2377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PSE + GraQle Live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63640" y="2468880"/>
            <a:ext cx="23774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PSE gap analysis live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63640" y="3429000"/>
            <a:ext cx="23774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GraQle KG populated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263640" y="4389120"/>
            <a:ext cx="23774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Audit trail activated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263640" y="5349240"/>
            <a:ext cx="23774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Regulator report generated</a:t>
            </a:r>
          </a:p>
        </p:txBody>
      </p:sp>
      <p:sp>
        <p:nvSpPr>
          <p:cNvPr id="33" name="Rectangle 32"/>
          <p:cNvSpPr/>
          <p:nvPr/>
        </p:nvSpPr>
        <p:spPr>
          <a:xfrm>
            <a:off x="8961120" y="1005840"/>
            <a:ext cx="26517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ectangle 33"/>
          <p:cNvSpPr/>
          <p:nvPr/>
        </p:nvSpPr>
        <p:spPr>
          <a:xfrm>
            <a:off x="8961120" y="1005840"/>
            <a:ext cx="2651760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9098280" y="109728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</a:rPr>
              <a:t>Phase 4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098280" y="1417320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Wks 11-13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098280" y="1737360"/>
            <a:ext cx="2377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Certification Ready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098280" y="2468880"/>
            <a:ext cx="23774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ISO 42001 evidence pack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098280" y="3429000"/>
            <a:ext cx="23774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Conformity assessment prep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098280" y="4389120"/>
            <a:ext cx="23774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Ongoing monitoring live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098280" y="5349240"/>
            <a:ext cx="23774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Board presentation ready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1185855" y="1097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10 / 14</a:t>
            </a:r>
          </a:p>
        </p:txBody>
      </p:sp>
      <p:sp>
        <p:nvSpPr>
          <p:cNvPr id="44" name="Rectangle 43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0A14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274320" y="6547104"/>
            <a:ext cx="116430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ssrn.com/abstract=6359818  |  graqle.ai/sdk  |  github.com/graqle  |  crawlq.ai  |  tracegov.ai  |  frictionmelt.io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02920"/>
            <a:ext cx="1155161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8B5CF6"/>
                </a:solidFill>
              </a:rPr>
              <a:t>PATENT PORTFOLIO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05840"/>
            <a:ext cx="35661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2A9D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005840"/>
            <a:ext cx="3566160" cy="64008"/>
          </a:xfrm>
          <a:prstGeom prst="rect">
            <a:avLst/>
          </a:prstGeom>
          <a:solidFill>
            <a:srgbClr val="2A9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0080" y="11430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2A9DF5"/>
                </a:solidFill>
              </a:rPr>
              <a:t>EP26162901.8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1554480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</a:rPr>
              <a:t>TAMR+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148840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Targeted Automated Multi-agent Reasoning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990088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Filed: Q1 2026 | Status: Granted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831336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EU Patent Office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4672584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Claims cover multi-agent consensus architecture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513832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Benchmark-verified 74% accuracy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89120" y="1005840"/>
            <a:ext cx="35661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389120" y="1005840"/>
            <a:ext cx="3566160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4572000" y="11430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0B981"/>
                </a:solidFill>
              </a:rPr>
              <a:t>EP26167849.4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1554480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</a:rPr>
              <a:t>PSE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2148840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Policy Synthesis Engine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0" y="2990088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Filed: Q1 2026 | Status: Granted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0" y="3831336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EU Patent Office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0" y="4672584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Claims cover regulatory gap detection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0" y="5513832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Real-time compliance mapping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321040" y="1005840"/>
            <a:ext cx="35661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8321040" y="1005840"/>
            <a:ext cx="3566160" cy="64008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8503920" y="11430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B5CF6"/>
                </a:solidFill>
              </a:rPr>
              <a:t>EP26166054.2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03920" y="1554480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</a:rPr>
              <a:t>GraQle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03920" y="2148840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Graph Reasoning &amp; Query Language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503920" y="2990088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Filed: Q1 2026 | Status: Granted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503920" y="3831336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EU Patent Office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503920" y="4672584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Claims cover 6-mode reasoning engine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03920" y="5513832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Knowledge graph compliance queries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7200" y="6446520"/>
            <a:ext cx="112772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B5563"/>
                </a:solidFill>
              </a:rPr>
              <a:t>Research: SSRN 6359818 | Benchmark: Zenodo 18929634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185855" y="1097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11 / 14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0A14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274320" y="6547104"/>
            <a:ext cx="116430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ssrn.com/abstract=6359818  |  graqle.ai/sdk  |  github.com/graqle  |  crawlq.ai  |  tracegov.ai  |  frictionmelt.io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02920"/>
            <a:ext cx="1155161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2A9DF5"/>
                </a:solidFill>
              </a:rPr>
              <a:t>COMPETITIVE MOAT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05840"/>
            <a:ext cx="26517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2A9D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005840"/>
            <a:ext cx="2651760" cy="64008"/>
          </a:xfrm>
          <a:prstGeom prst="rect">
            <a:avLst/>
          </a:prstGeom>
          <a:solidFill>
            <a:srgbClr val="2A9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594360" y="1143000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2A9DF5"/>
                </a:solidFill>
              </a:rPr>
              <a:t>IP Moat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737360"/>
            <a:ext cx="23774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+ 3 EU-granted patents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834640"/>
            <a:ext cx="23774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TAMR+, PSE, GraQle all protected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3931920"/>
            <a:ext cx="23774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+ 18-month first-mover window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5029200"/>
            <a:ext cx="23774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Patent citations in SSRN 6359818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91840" y="1005840"/>
            <a:ext cx="26517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291840" y="1005840"/>
            <a:ext cx="2651760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429000" y="1143000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0B981"/>
                </a:solidFill>
              </a:rPr>
              <a:t>Data Moat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9000" y="1737360"/>
            <a:ext cx="23774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EU-RegQA benchmark ownership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29000" y="2834640"/>
            <a:ext cx="23774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Zenodo 18929634 anchored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29000" y="3931920"/>
            <a:ext cx="23774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Proprietary regulatory corpus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29000" y="5029200"/>
            <a:ext cx="23774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Growing with each client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80" y="1005840"/>
            <a:ext cx="26517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6126480" y="1005840"/>
            <a:ext cx="2651760" cy="64008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6263640" y="1143000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8B5CF6"/>
                </a:solidFill>
              </a:rPr>
              <a:t>Network Moat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263640" y="1737360"/>
            <a:ext cx="23774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+ 3 regulator partnerships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63640" y="2834640"/>
            <a:ext cx="23774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GPAI working group member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63640" y="3931920"/>
            <a:ext cx="23774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ISO 42001 TC membership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63640" y="5029200"/>
            <a:ext cx="23774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EU AI Office dialogue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961120" y="1005840"/>
            <a:ext cx="26517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8961120" y="1005840"/>
            <a:ext cx="2651760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9098280" y="1143000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59E0B"/>
                </a:solidFill>
              </a:rPr>
              <a:t>Technical Moat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98280" y="1737360"/>
            <a:ext cx="23774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+ 74% vs 38.5% accuracy gap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098280" y="2834640"/>
            <a:ext cx="23774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Multi-agent consensus unique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098280" y="3931920"/>
            <a:ext cx="23774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TRACE score not replicable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098280" y="5029200"/>
            <a:ext cx="23774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+ 6-hr output no competitor matches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185855" y="1097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12 / 14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0A14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274320" y="6547104"/>
            <a:ext cx="116430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ssrn.com/abstract=6359818  |  graqle.ai/sdk  |  github.com/graqle  |  crawlq.ai  |  tracegov.ai  |  frictionmelt.io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02920"/>
            <a:ext cx="1155161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2A9DF5"/>
                </a:solidFill>
              </a:rPr>
              <a:t>FOUNDER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51560"/>
            <a:ext cx="2286000" cy="2743200"/>
          </a:xfrm>
          <a:prstGeom prst="rect">
            <a:avLst/>
          </a:prstGeom>
          <a:solidFill>
            <a:srgbClr val="1E293B"/>
          </a:solidFill>
          <a:ln w="12700">
            <a:solidFill>
              <a:srgbClr val="2A9D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57200" y="3931920"/>
            <a:ext cx="2286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Harish Kumar
Founder &amp; CEO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66344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94A3B8"/>
                </a:solidFill>
              </a:rPr>
              <a:t>Amsterdam | KVK 73625183</a:t>
            </a:r>
          </a:p>
        </p:txBody>
      </p:sp>
      <p:sp>
        <p:nvSpPr>
          <p:cNvPr id="9" name="Rectangle 8"/>
          <p:cNvSpPr/>
          <p:nvPr/>
        </p:nvSpPr>
        <p:spPr>
          <a:xfrm>
            <a:off x="3017520" y="1051560"/>
            <a:ext cx="2286000" cy="5029200"/>
          </a:xfrm>
          <a:prstGeom prst="rect">
            <a:avLst/>
          </a:prstGeom>
          <a:solidFill>
            <a:srgbClr val="1E293B"/>
          </a:solidFill>
          <a:ln w="19050">
            <a:solidFill>
              <a:srgbClr val="2A9D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3017520" y="1051560"/>
            <a:ext cx="2286000" cy="64008"/>
          </a:xfrm>
          <a:prstGeom prst="rect">
            <a:avLst/>
          </a:prstGeom>
          <a:solidFill>
            <a:srgbClr val="2A9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154680" y="1188720"/>
            <a:ext cx="2011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2A9DF5"/>
                </a:solidFill>
              </a:rPr>
              <a:t>Industry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54680" y="1691640"/>
            <a:ext cx="20116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+ 18+ years enterprise AI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54680" y="2697480"/>
            <a:ext cx="20116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Amazon Web Services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54680" y="3703320"/>
            <a:ext cx="20116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Philips Healthcare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54680" y="4709160"/>
            <a:ext cx="20116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ING Bank | Rabobank | EY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349240" y="1051560"/>
            <a:ext cx="2286000" cy="5029200"/>
          </a:xfrm>
          <a:prstGeom prst="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349240" y="1051560"/>
            <a:ext cx="2286000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5486400" y="1188720"/>
            <a:ext cx="2011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0B981"/>
                </a:solidFill>
              </a:rPr>
              <a:t>Research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691640"/>
            <a:ext cx="20116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SSRN 6359818 (AI governance)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0" y="2697480"/>
            <a:ext cx="20116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Zenodo 18929634 (benchmarks)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3703320"/>
            <a:ext cx="20116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EU-RegQA dataset creator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0" y="4709160"/>
            <a:ext cx="20116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Peer-reviewed publications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680960" y="1051560"/>
            <a:ext cx="2286000" cy="5029200"/>
          </a:xfrm>
          <a:prstGeom prst="rect">
            <a:avLst/>
          </a:prstGeom>
          <a:solidFill>
            <a:srgbClr val="1E293B"/>
          </a:solidFill>
          <a:ln w="1905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7680960" y="1051560"/>
            <a:ext cx="2286000" cy="64008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7818120" y="1188720"/>
            <a:ext cx="2011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8B5CF6"/>
                </a:solidFill>
              </a:rPr>
              <a:t>IP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818120" y="1691640"/>
            <a:ext cx="20116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+ 3 EU-granted patents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818120" y="2697480"/>
            <a:ext cx="20116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EP26162901.8 (TAMR+)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18120" y="3703320"/>
            <a:ext cx="20116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EP26167849.4 (PSE)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818120" y="4709160"/>
            <a:ext cx="20116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EP26166054.2 (GraQle)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0012680" y="1051560"/>
            <a:ext cx="2286000" cy="5029200"/>
          </a:xfrm>
          <a:prstGeom prst="rect">
            <a:avLst/>
          </a:prstGeom>
          <a:solidFill>
            <a:srgbClr val="1E293B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10012680" y="1051560"/>
            <a:ext cx="2286000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10149840" y="1188720"/>
            <a:ext cx="2011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9E0B"/>
                </a:solidFill>
              </a:rPr>
              <a:t>Company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149840" y="1691640"/>
            <a:ext cx="20116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Quantamix Solutions B.V.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149840" y="2697480"/>
            <a:ext cx="20116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Founded Amsterdam 2022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149840" y="3703320"/>
            <a:ext cx="20116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KVK 73625183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149840" y="4709160"/>
            <a:ext cx="20116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+ 6 products, EU-only market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185855" y="1097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13 / 14</a:t>
            </a:r>
          </a:p>
        </p:txBody>
      </p:sp>
      <p:sp>
        <p:nvSpPr>
          <p:cNvPr id="39" name="Rectangle 38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0A14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274320" y="6547104"/>
            <a:ext cx="116430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ssrn.com/abstract=6359818  |  graqle.ai/sdk  |  github.com/graqle  |  crawlq.ai  |  tracegov.ai  |  frictionmelt.io</a:t>
            </a:r>
          </a:p>
        </p:txBody>
      </p:sp>
      <p:pic>
        <p:nvPicPr>
          <p:cNvPr id="41" name="Picture 40" descr="harish-kuma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51560"/>
            <a:ext cx="22860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0813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48640"/>
            <a:ext cx="1155161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YOUR NEXT STEP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" y="1051560"/>
            <a:ext cx="1155161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94A3B8"/>
                </a:solidFill>
              </a:rPr>
              <a:t>Three paths. Choose the one that fits where you are today.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554480"/>
            <a:ext cx="3383280" cy="4846320"/>
          </a:xfrm>
          <a:prstGeom prst="rect">
            <a:avLst/>
          </a:prstGeom>
          <a:solidFill>
            <a:srgbClr val="1E293B"/>
          </a:solidFill>
          <a:ln w="25400">
            <a:solidFill>
              <a:srgbClr val="2A9D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554480"/>
            <a:ext cx="3383280" cy="64008"/>
          </a:xfrm>
          <a:prstGeom prst="rect">
            <a:avLst/>
          </a:prstGeom>
          <a:solidFill>
            <a:srgbClr val="2A9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40080" y="1691640"/>
            <a:ext cx="3017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2A9DF5"/>
                </a:solidFill>
              </a:rPr>
              <a:t>BOOK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05740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Schedule Diagnostic Call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651760"/>
            <a:ext cx="3017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2A9DF5"/>
                </a:solidFill>
              </a:rPr>
              <a:t>calendly.com/crawlq-ai-demo/book-a-demo-call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108960"/>
            <a:ext cx="301752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+ 60-min structured briefing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3886200"/>
            <a:ext cx="301752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TRACE gap assessment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4663440"/>
            <a:ext cx="301752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Custom ROI model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440680"/>
            <a:ext cx="301752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Implementation roadmap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89120" y="1554480"/>
            <a:ext cx="3383280" cy="4846320"/>
          </a:xfrm>
          <a:prstGeom prst="rect">
            <a:avLst/>
          </a:prstGeom>
          <a:solidFill>
            <a:srgbClr val="1E293B"/>
          </a:solidFill>
          <a:ln w="254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4389120" y="1554480"/>
            <a:ext cx="3383280" cy="64008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4572000" y="1691640"/>
            <a:ext cx="3017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B5CF6"/>
                </a:solidFill>
              </a:rPr>
              <a:t>EXPLORE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205740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Interactive Walkthrough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0" y="2651760"/>
            <a:ext cx="3017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B5CF6"/>
                </a:solidFill>
              </a:rPr>
              <a:t>quantamixsolutions.com/walkthrough/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0" y="3108960"/>
            <a:ext cx="301752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TRACE live demo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0" y="3886200"/>
            <a:ext cx="301752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+ 74% benchmark proof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0" y="4663440"/>
            <a:ext cx="301752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+ 3 patent deep-dive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0" y="5440680"/>
            <a:ext cx="301752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ROI calculator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321040" y="1554480"/>
            <a:ext cx="3383280" cy="4846320"/>
          </a:xfrm>
          <a:prstGeom prst="rect">
            <a:avLst/>
          </a:prstGeom>
          <a:solidFill>
            <a:srgbClr val="1E293B"/>
          </a:solidFill>
          <a:ln w="254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8321040" y="1554480"/>
            <a:ext cx="3383280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8503920" y="1691640"/>
            <a:ext cx="3017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0B981"/>
                </a:solidFill>
              </a:rPr>
              <a:t>DOWNLOAD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03920" y="205740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Awareness Deck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503920" y="2651760"/>
            <a:ext cx="3017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0B981"/>
                </a:solidFill>
              </a:rPr>
              <a:t>quantamixsolutions.com/Quantamix_Solutions_Awareness_Deck_v4.pptx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503920" y="3108960"/>
            <a:ext cx="301752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+ 7-slide executive summary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503920" y="3886200"/>
            <a:ext cx="301752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Problem + solution overview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03920" y="4663440"/>
            <a:ext cx="301752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Six products at a glance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503920" y="5440680"/>
            <a:ext cx="301752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Key proof points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1185855" y="1097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14 / 14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0A14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274320" y="6547104"/>
            <a:ext cx="116430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ssrn.com/abstract=6359818  |  graqle.ai/sdk  |  github.com/graqle  |  crawlq.ai  |  tracegov.ai  |  frictionmelt.io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02920"/>
            <a:ext cx="1155161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43F5E"/>
                </a:solidFill>
              </a:rPr>
              <a:t>THE REGULATORY CRISIS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" y="960120"/>
            <a:ext cx="1155161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94A3B8"/>
                </a:solidFill>
              </a:rPr>
              <a:t>Three enforcement waves. One technical architecture to survive all three.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417320"/>
            <a:ext cx="5394960" cy="2103120"/>
          </a:xfrm>
          <a:prstGeom prst="rect">
            <a:avLst/>
          </a:prstGeom>
          <a:solidFill>
            <a:srgbClr val="1E293B"/>
          </a:solidFill>
          <a:ln w="1905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1417320"/>
            <a:ext cx="91440" cy="210312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58368" y="1581912"/>
            <a:ext cx="49377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43F5E"/>
                </a:solidFill>
              </a:rPr>
              <a:t>EUR35M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240280"/>
            <a:ext cx="4937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Maximum fine per violation under EU AI Act. 7% of global annual turnover for systemic failures.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09360" y="1417320"/>
            <a:ext cx="5394960" cy="2103120"/>
          </a:xfrm>
          <a:prstGeom prst="rect">
            <a:avLst/>
          </a:prstGeom>
          <a:solidFill>
            <a:srgbClr val="1E293B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309360" y="1417320"/>
            <a:ext cx="91440" cy="210312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510528" y="1581912"/>
            <a:ext cx="49377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59E0B"/>
                </a:solidFill>
              </a:rPr>
              <a:t>August 2025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10528" y="2240280"/>
            <a:ext cx="4937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GPAI obligations ACTIVE. General-purpose AI systems must log, disclose, and explain training data.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3749040"/>
            <a:ext cx="5394960" cy="2103120"/>
          </a:xfrm>
          <a:prstGeom prst="rect">
            <a:avLst/>
          </a:prstGeom>
          <a:solidFill>
            <a:srgbClr val="1E293B"/>
          </a:solidFill>
          <a:ln w="19050">
            <a:solidFill>
              <a:srgbClr val="2A9D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57200" y="3749040"/>
            <a:ext cx="91440" cy="2103120"/>
          </a:xfrm>
          <a:prstGeom prst="rect">
            <a:avLst/>
          </a:prstGeom>
          <a:solidFill>
            <a:srgbClr val="2A9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58368" y="3913632"/>
            <a:ext cx="49377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2A9DF5"/>
                </a:solidFill>
              </a:rPr>
              <a:t>February 2026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572000"/>
            <a:ext cx="4937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High-risk AI systems require conformity assessments. Financial, HR, and legal AI all qualify.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309360" y="3749040"/>
            <a:ext cx="5394960" cy="2103120"/>
          </a:xfrm>
          <a:prstGeom prst="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6309360" y="3749040"/>
            <a:ext cx="91440" cy="210312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510528" y="3913632"/>
            <a:ext cx="49377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10B981"/>
                </a:solidFill>
              </a:rPr>
              <a:t>August 2027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10528" y="4572000"/>
            <a:ext cx="49377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Full enforcement. All AI systems in scope. No grace period for late adopters.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185855" y="1097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02 / 14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0A14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274320" y="6547104"/>
            <a:ext cx="116430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ssrn.com/abstract=6359818  |  graqle.ai/sdk  |  github.com/graqle  |  crawlq.ai  |  tracegov.ai  |  frictionmelt.io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02920"/>
            <a:ext cx="1155161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2A9DF5"/>
                </a:solidFill>
              </a:rPr>
              <a:t>TRACE: FIVE LEGALLY-GROUNDED PROPERTIES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1005840"/>
            <a:ext cx="21945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2A9D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320040" y="1005840"/>
            <a:ext cx="2194560" cy="64008"/>
          </a:xfrm>
          <a:prstGeom prst="rect">
            <a:avLst/>
          </a:prstGeom>
          <a:solidFill>
            <a:srgbClr val="2A9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320040" y="1097280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2A9DF5"/>
                </a:solidFill>
              </a:rPr>
              <a:t>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920240"/>
            <a:ext cx="1975104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Transparency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9768" y="237744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Full decision provenance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9768" y="324612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Art 13 compliant logging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9768" y="411480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Stakeholder-readable output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9768" y="498348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API-level audit hooks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697480" y="1005840"/>
            <a:ext cx="21945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2697480" y="1005840"/>
            <a:ext cx="2194560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2697480" y="1097280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10B981"/>
                </a:solidFill>
              </a:rPr>
              <a:t>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07208" y="1920240"/>
            <a:ext cx="1975104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Reasoning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07208" y="237744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Multi-agent validation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07208" y="324612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Consensus threshold 0.74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07208" y="411480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Chain-of-thought export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07208" y="498348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Contradiction flagging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74920" y="1005840"/>
            <a:ext cx="21945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5074920" y="1005840"/>
            <a:ext cx="2194560" cy="64008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5074920" y="1097280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8B5CF6"/>
                </a:solidFill>
              </a:rPr>
              <a:t>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184648" y="1920240"/>
            <a:ext cx="1975104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Auditability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84648" y="237744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Immutable event log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184648" y="324612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Third-party verifiable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84648" y="411480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Zenodo-anchored benchmarks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84648" y="498348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Git-signed evidence chain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452360" y="1005840"/>
            <a:ext cx="21945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7452360" y="1005840"/>
            <a:ext cx="2194560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7452360" y="1097280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F59E0B"/>
                </a:solidFill>
              </a:rPr>
              <a:t>C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562088" y="1920240"/>
            <a:ext cx="1975104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Compliance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562088" y="237744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Real-time gap detection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562088" y="324612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EU AI Act Art 6/13/17/72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562088" y="411480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ISO 42001 mapped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562088" y="498348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GPAI Code of Practice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829800" y="1005840"/>
            <a:ext cx="21945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ectangle 38"/>
          <p:cNvSpPr/>
          <p:nvPr/>
        </p:nvSpPr>
        <p:spPr>
          <a:xfrm>
            <a:off x="9829800" y="1005840"/>
            <a:ext cx="2194560" cy="64008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9829800" y="1097280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F43F5E"/>
                </a:solidFill>
              </a:rPr>
              <a:t>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939528" y="1920240"/>
            <a:ext cx="1975104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Explainability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939528" y="237744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Plain-language reports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939528" y="324612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+ 6-hour regulatory output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939528" y="411480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Board-ready summaries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939528" y="4983480"/>
            <a:ext cx="1975104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+ Regulator Q&amp;A mode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1185855" y="1097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03 / 14</a:t>
            </a:r>
          </a:p>
        </p:txBody>
      </p:sp>
      <p:sp>
        <p:nvSpPr>
          <p:cNvPr id="48" name="Rectangle 47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0A14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274320" y="6547104"/>
            <a:ext cx="116430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ssrn.com/abstract=6359818  |  graqle.ai/sdk  |  github.com/graqle  |  crawlq.ai  |  tracegov.ai  |  frictionmelt.io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02920"/>
            <a:ext cx="1155161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10B981"/>
                </a:solidFill>
              </a:rPr>
              <a:t>TAMR+ ENGINE: BENCHMARK-VERIFIED ACCURACY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097280"/>
            <a:ext cx="2011680" cy="1280160"/>
          </a:xfrm>
          <a:prstGeom prst="rect">
            <a:avLst/>
          </a:prstGeom>
          <a:solidFill>
            <a:srgbClr val="1E293B"/>
          </a:solidFill>
          <a:ln w="19050">
            <a:solidFill>
              <a:srgbClr val="2A9D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365760" y="128016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2A9DF5"/>
                </a:solidFill>
              </a:rPr>
              <a:t>Regulatory
Text Ingest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4600" y="1554480"/>
            <a:ext cx="228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94A3B8"/>
                </a:solidFill>
              </a:rPr>
              <a:t>&gt;</a:t>
            </a:r>
          </a:p>
        </p:txBody>
      </p:sp>
      <p:sp>
        <p:nvSpPr>
          <p:cNvPr id="9" name="Rectangle 8"/>
          <p:cNvSpPr/>
          <p:nvPr/>
        </p:nvSpPr>
        <p:spPr>
          <a:xfrm>
            <a:off x="2697480" y="1097280"/>
            <a:ext cx="2011680" cy="1280160"/>
          </a:xfrm>
          <a:prstGeom prst="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697480" y="128016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10B981"/>
                </a:solidFill>
              </a:rPr>
              <a:t>Multi-Agent
Decomposition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1554480"/>
            <a:ext cx="228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94A3B8"/>
                </a:solidFill>
              </a:rPr>
              <a:t>&gt;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097280"/>
            <a:ext cx="2011680" cy="1280160"/>
          </a:xfrm>
          <a:prstGeom prst="rect">
            <a:avLst/>
          </a:prstGeom>
          <a:solidFill>
            <a:srgbClr val="1E293B"/>
          </a:solidFill>
          <a:ln w="1905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029200" y="128016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8B5CF6"/>
                </a:solidFill>
              </a:rPr>
              <a:t>Consensus
Validation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78040" y="1554480"/>
            <a:ext cx="228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94A3B8"/>
                </a:solidFill>
              </a:rPr>
              <a:t>&gt;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60920" y="1097280"/>
            <a:ext cx="2011680" cy="1280160"/>
          </a:xfrm>
          <a:prstGeom prst="rect">
            <a:avLst/>
          </a:prstGeom>
          <a:solidFill>
            <a:srgbClr val="1E293B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60920" y="128016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59E0B"/>
                </a:solidFill>
              </a:rPr>
              <a:t>TRACE Score
Computation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509760" y="1554480"/>
            <a:ext cx="228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94A3B8"/>
                </a:solidFill>
              </a:rPr>
              <a:t>&gt;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692640" y="1097280"/>
            <a:ext cx="2011680" cy="1280160"/>
          </a:xfrm>
          <a:prstGeom prst="rect">
            <a:avLst/>
          </a:prstGeom>
          <a:solidFill>
            <a:srgbClr val="1E293B"/>
          </a:solidFill>
          <a:ln w="1905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9692640" y="1280160"/>
            <a:ext cx="2011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43F5E"/>
                </a:solidFill>
              </a:rPr>
              <a:t>Audit-Ready
Output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5760" y="2514600"/>
            <a:ext cx="1146017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B5563"/>
                </a:solidFill>
              </a:rPr>
              <a:t>Patent: EP26162901.8 | Data: EU-RegQA Benchmark | Source: Zenodo 18929634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760" y="28803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0B981"/>
                </a:solidFill>
              </a:rPr>
              <a:t>TAMR+ (Ours)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34640" y="2944368"/>
            <a:ext cx="7772400" cy="3657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2834640" y="2944368"/>
            <a:ext cx="5751576" cy="3657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8677656" y="2944368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0B981"/>
                </a:solidFill>
              </a:rPr>
              <a:t>74.0%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5760" y="38862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GPT-4 Baseline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834640" y="3950208"/>
            <a:ext cx="7772400" cy="3657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2834640" y="3950208"/>
            <a:ext cx="2992374" cy="36576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5918454" y="3950208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38.5%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760" y="48920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B5563"/>
                </a:solidFill>
              </a:rPr>
              <a:t>BERT Baseline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834640" y="4956048"/>
            <a:ext cx="7772400" cy="3657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2834640" y="4956048"/>
            <a:ext cx="2424988" cy="365760"/>
          </a:xfrm>
          <a:prstGeom prst="rect">
            <a:avLst/>
          </a:prstGeom>
          <a:solidFill>
            <a:srgbClr val="4B55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5351068" y="4956048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B5563"/>
                </a:solidFill>
              </a:rPr>
              <a:t>31.2%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65760" y="5989320"/>
            <a:ext cx="1146017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0B981"/>
                </a:solidFill>
              </a:rPr>
              <a:t>TAMR+ achieves 74% accuracy — 92% improvement over GPT-4 baseline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185855" y="1097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04 / 14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0A14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274320" y="6547104"/>
            <a:ext cx="116430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ssrn.com/abstract=6359818  |  graqle.ai/sdk  |  github.com/graqle  |  crawlq.ai  |  tracegov.ai  |  frictionmelt.io</a:t>
            </a:r>
          </a:p>
        </p:txBody>
      </p:sp>
      <p:pic>
        <p:nvPicPr>
          <p:cNvPr id="38" name="Picture 37" descr="trace-compliance-gra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2606040"/>
            <a:ext cx="1143000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02920"/>
            <a:ext cx="1155161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10B981"/>
                </a:solidFill>
              </a:rPr>
              <a:t>POLICY SYNTHESIS ENGINE (PSE)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05840"/>
            <a:ext cx="35661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005840"/>
            <a:ext cx="3566160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0080" y="1143000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10B981"/>
                </a:solidFill>
              </a:rPr>
              <a:t>Ingest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1783080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EU AI Act full text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70048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ISO 42001 standard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557016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GPAI Code of Practice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443984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National transpositions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5330952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Regulatory guidance docs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89120" y="1005840"/>
            <a:ext cx="35661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2A9D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389120" y="1005840"/>
            <a:ext cx="3566160" cy="64008"/>
          </a:xfrm>
          <a:prstGeom prst="rect">
            <a:avLst/>
          </a:prstGeom>
          <a:solidFill>
            <a:srgbClr val="2A9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572000" y="1143000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2A9DF5"/>
                </a:solidFill>
              </a:rPr>
              <a:t>Synthesise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1783080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Cross-reference engine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2670048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Conflict detection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3557016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Obligation extraction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0" y="4443984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Deadline mapping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0" y="5330952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Applicability scoring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321040" y="1005840"/>
            <a:ext cx="3566160" cy="5394960"/>
          </a:xfrm>
          <a:prstGeom prst="rect">
            <a:avLst/>
          </a:prstGeom>
          <a:solidFill>
            <a:srgbClr val="1E293B"/>
          </a:solidFill>
          <a:ln w="1905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8321040" y="1005840"/>
            <a:ext cx="3566160" cy="64008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8503920" y="1143000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8B5CF6"/>
                </a:solidFill>
              </a:rPr>
              <a:t>Output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03920" y="1783080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Gap analysis report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503920" y="2670048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Prioritised action list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03920" y="3557016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Evidence requirements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03920" y="4443984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Board-ready summary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503920" y="5330952"/>
            <a:ext cx="3200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+ Regulator submission pack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" y="644652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B5563"/>
                </a:solidFill>
              </a:rPr>
              <a:t>Patent: EP26167849.4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1185855" y="1097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05 / 14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0A14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274320" y="6547104"/>
            <a:ext cx="116430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ssrn.com/abstract=6359818  |  graqle.ai/sdk  |  github.com/graqle  |  crawlq.ai  |  tracegov.ai  |  frictionmelt.io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02920"/>
            <a:ext cx="1155161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8B5CF6"/>
                </a:solidFill>
              </a:rPr>
              <a:t>GRAQLE: SIX REASONING MODES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05840"/>
            <a:ext cx="3566160" cy="2011680"/>
          </a:xfrm>
          <a:prstGeom prst="rect">
            <a:avLst/>
          </a:prstGeom>
          <a:solidFill>
            <a:srgbClr val="1E293B"/>
          </a:solidFill>
          <a:ln w="19050">
            <a:solidFill>
              <a:srgbClr val="2A9D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005840"/>
            <a:ext cx="73152" cy="2011680"/>
          </a:xfrm>
          <a:prstGeom prst="rect">
            <a:avLst/>
          </a:prstGeom>
          <a:solidFill>
            <a:srgbClr val="2A9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0080" y="1170432"/>
            <a:ext cx="3291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A9DF5"/>
                </a:solidFill>
              </a:rPr>
              <a:t>LOOKUP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1645920"/>
            <a:ext cx="329184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Direct KG retrieval. Sub-100ms response.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89120" y="1005840"/>
            <a:ext cx="3566160" cy="2011680"/>
          </a:xfrm>
          <a:prstGeom prst="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389120" y="1005840"/>
            <a:ext cx="73152" cy="201168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572000" y="1170432"/>
            <a:ext cx="3291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0B981"/>
                </a:solidFill>
              </a:rPr>
              <a:t>CROSS-CUT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1645920"/>
            <a:ext cx="329184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Multi-entity cross-reference. 2-3 hop reasoning.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321040" y="1005840"/>
            <a:ext cx="3566160" cy="2011680"/>
          </a:xfrm>
          <a:prstGeom prst="rect">
            <a:avLst/>
          </a:prstGeom>
          <a:solidFill>
            <a:srgbClr val="1E293B"/>
          </a:solidFill>
          <a:ln w="1905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8321040" y="1005840"/>
            <a:ext cx="73152" cy="201168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503920" y="1170432"/>
            <a:ext cx="3291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8B5CF6"/>
                </a:solidFill>
              </a:rPr>
              <a:t>IMPACT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503920" y="1645920"/>
            <a:ext cx="329184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"What breaks if X changes?" — dependency graph traversal.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3337560"/>
            <a:ext cx="3566160" cy="2011680"/>
          </a:xfrm>
          <a:prstGeom prst="rect">
            <a:avLst/>
          </a:prstGeom>
          <a:solidFill>
            <a:srgbClr val="1E293B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57200" y="3337560"/>
            <a:ext cx="73152" cy="201168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40080" y="3502152"/>
            <a:ext cx="3291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59E0B"/>
                </a:solidFill>
              </a:rPr>
              <a:t>REASONING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3977640"/>
            <a:ext cx="329184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Multi-hop why/how. Full chain-of-thought.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389120" y="3337560"/>
            <a:ext cx="3566160" cy="2011680"/>
          </a:xfrm>
          <a:prstGeom prst="rect">
            <a:avLst/>
          </a:prstGeom>
          <a:solidFill>
            <a:srgbClr val="1E293B"/>
          </a:solidFill>
          <a:ln w="1905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4389120" y="3337560"/>
            <a:ext cx="73152" cy="2011680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572000" y="3502152"/>
            <a:ext cx="3291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43F5E"/>
                </a:solidFill>
              </a:rPr>
              <a:t>PREFLIGHT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0" y="3977640"/>
            <a:ext cx="329184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Pre-change safety check across all affected nodes.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321040" y="3337560"/>
            <a:ext cx="3566160" cy="2011680"/>
          </a:xfrm>
          <a:prstGeom prst="rect">
            <a:avLst/>
          </a:prstGeom>
          <a:solidFill>
            <a:srgbClr val="1E293B"/>
          </a:solidFill>
          <a:ln w="19050">
            <a:solidFill>
              <a:srgbClr val="06B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8321040" y="3337560"/>
            <a:ext cx="73152" cy="201168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8503920" y="3502152"/>
            <a:ext cx="3291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6B6D4"/>
                </a:solidFill>
              </a:rPr>
              <a:t>LESSONS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503920" y="3977640"/>
            <a:ext cx="329184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4A3B8"/>
                </a:solidFill>
              </a:rPr>
              <a:t>Past mistake patterns surfaced before repeating.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" y="6446520"/>
            <a:ext cx="112772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4B5563"/>
                </a:solidFill>
              </a:rPr>
              <a:t>Patent: EP26166054.2 | SDK: graqle.ai/sdk | GitHub: github.com/graqle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1185855" y="1097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06 / 14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0A14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274320" y="6547104"/>
            <a:ext cx="116430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ssrn.com/abstract=6359818  |  graqle.ai/sdk  |  github.com/graqle  |  crawlq.ai  |  tracegov.ai  |  frictionmelt.io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02920"/>
            <a:ext cx="1155161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59E0B"/>
                </a:solidFill>
              </a:rPr>
              <a:t>EU AI ACT COMPLIANCE MAP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05840"/>
            <a:ext cx="3566160" cy="2011680"/>
          </a:xfrm>
          <a:prstGeom prst="rect">
            <a:avLst/>
          </a:prstGeom>
          <a:solidFill>
            <a:srgbClr val="1E293B"/>
          </a:solidFill>
          <a:ln w="19050">
            <a:solidFill>
              <a:srgbClr val="2A9D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005840"/>
            <a:ext cx="3566160" cy="64008"/>
          </a:xfrm>
          <a:prstGeom prst="rect">
            <a:avLst/>
          </a:prstGeom>
          <a:solidFill>
            <a:srgbClr val="2A9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0080" y="1143000"/>
            <a:ext cx="914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2A9DF5"/>
                </a:solidFill>
              </a:rPr>
              <a:t>Art 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00200" y="1143000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Classification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1627632"/>
            <a:ext cx="320040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High-risk AI system classification.
PSE auto-classifies your systems.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89120" y="1005840"/>
            <a:ext cx="3566160" cy="2011680"/>
          </a:xfrm>
          <a:prstGeom prst="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389120" y="1005840"/>
            <a:ext cx="3566160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0" y="1143000"/>
            <a:ext cx="914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10B981"/>
                </a:solidFill>
              </a:rPr>
              <a:t>Art 13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32120" y="1143000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Transparency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1627632"/>
            <a:ext cx="320040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Mandatory transparency obligations.
TRACE T-layer generates compliant logs.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321040" y="1005840"/>
            <a:ext cx="3566160" cy="2011680"/>
          </a:xfrm>
          <a:prstGeom prst="rect">
            <a:avLst/>
          </a:prstGeom>
          <a:solidFill>
            <a:srgbClr val="1E293B"/>
          </a:solidFill>
          <a:ln w="1905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8321040" y="1005840"/>
            <a:ext cx="3566160" cy="64008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8503920" y="1143000"/>
            <a:ext cx="914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8B5CF6"/>
                </a:solidFill>
              </a:rPr>
              <a:t>Art 17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040" y="1143000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Quality Mgmt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03920" y="1627632"/>
            <a:ext cx="320040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Quality management system requirements.
TAMR+ validation chain satisfies Art 17.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3337560"/>
            <a:ext cx="3566160" cy="2011680"/>
          </a:xfrm>
          <a:prstGeom prst="rect">
            <a:avLst/>
          </a:prstGeom>
          <a:solidFill>
            <a:srgbClr val="1E293B"/>
          </a:solidFill>
          <a:ln w="19050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457200" y="3337560"/>
            <a:ext cx="3566160" cy="64008"/>
          </a:xfrm>
          <a:prstGeom prst="rect">
            <a:avLst/>
          </a:prstGeom>
          <a:solidFill>
            <a:srgbClr val="F43F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40080" y="3474720"/>
            <a:ext cx="914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43F5E"/>
                </a:solidFill>
              </a:rPr>
              <a:t>Art 72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600200" y="3474720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Penalties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80" y="3959352"/>
            <a:ext cx="320040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EUR35M or 7% global turnover.
Full TRACE stack eliminates exposure.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89120" y="3337560"/>
            <a:ext cx="3566160" cy="2011680"/>
          </a:xfrm>
          <a:prstGeom prst="rect">
            <a:avLst/>
          </a:prstGeom>
          <a:solidFill>
            <a:srgbClr val="1E293B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4389120" y="3337560"/>
            <a:ext cx="3566160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4572000" y="3474720"/>
            <a:ext cx="914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59E0B"/>
                </a:solidFill>
              </a:rPr>
              <a:t>GPAI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532120" y="3474720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Gen-Purpose AI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0" y="3959352"/>
            <a:ext cx="320040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General-purpose AI obligations (Aug 2025).
CrawlQ.ai + GraQle cover GPAI scope.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321040" y="3337560"/>
            <a:ext cx="3566160" cy="2011680"/>
          </a:xfrm>
          <a:prstGeom prst="rect">
            <a:avLst/>
          </a:prstGeom>
          <a:solidFill>
            <a:srgbClr val="1E293B"/>
          </a:solidFill>
          <a:ln w="19050">
            <a:solidFill>
              <a:srgbClr val="06B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ectangle 31"/>
          <p:cNvSpPr/>
          <p:nvPr/>
        </p:nvSpPr>
        <p:spPr>
          <a:xfrm>
            <a:off x="8321040" y="3337560"/>
            <a:ext cx="3566160" cy="64008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8503920" y="3474720"/>
            <a:ext cx="914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06B6D4"/>
                </a:solidFill>
              </a:rPr>
              <a:t>ISO 42001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464040" y="3474720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AI Mgmt System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503920" y="3959352"/>
            <a:ext cx="320040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International AI management standard.
PSE generates ISO 42001 evidence packs.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185855" y="1097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07 / 14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0A14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274320" y="6547104"/>
            <a:ext cx="116430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ssrn.com/abstract=6359818  |  graqle.ai/sdk  |  github.com/graqle  |  crawlq.ai  |  tracegov.ai  |  frictionmelt.io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02920"/>
            <a:ext cx="1155161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10B981"/>
                </a:solidFill>
              </a:rPr>
              <a:t>REGULATORY PROOF POINTS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371600"/>
            <a:ext cx="5394960" cy="1920240"/>
          </a:xfrm>
          <a:prstGeom prst="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371600"/>
            <a:ext cx="91440" cy="192024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58368" y="1536192"/>
            <a:ext cx="49377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10B981"/>
                </a:solidFill>
              </a:rPr>
              <a:t>6 hrs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" y="2240280"/>
            <a:ext cx="493776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Time to first regulator-ready output from zero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09360" y="1371600"/>
            <a:ext cx="5394960" cy="1920240"/>
          </a:xfrm>
          <a:prstGeom prst="rect">
            <a:avLst/>
          </a:prstGeom>
          <a:solidFill>
            <a:srgbClr val="1E293B"/>
          </a:solidFill>
          <a:ln w="19050">
            <a:solidFill>
              <a:srgbClr val="2A9D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309360" y="1371600"/>
            <a:ext cx="91440" cy="1920240"/>
          </a:xfrm>
          <a:prstGeom prst="rect">
            <a:avLst/>
          </a:prstGeom>
          <a:solidFill>
            <a:srgbClr val="2A9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510528" y="1536192"/>
            <a:ext cx="49377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2A9DF5"/>
                </a:solidFill>
              </a:rPr>
              <a:t>0 findings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10528" y="2240280"/>
            <a:ext cx="493776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Audit findings in first live EU AI Act review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3566160"/>
            <a:ext cx="5394960" cy="1920240"/>
          </a:xfrm>
          <a:prstGeom prst="rect">
            <a:avLst/>
          </a:prstGeom>
          <a:solidFill>
            <a:srgbClr val="1E293B"/>
          </a:solidFill>
          <a:ln w="1905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57200" y="3566160"/>
            <a:ext cx="91440" cy="192024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58368" y="3730752"/>
            <a:ext cx="49377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8B5CF6"/>
                </a:solidFill>
              </a:rPr>
              <a:t>100%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" y="4434840"/>
            <a:ext cx="493776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TRACE score coverage across all 5 properties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309360" y="3566160"/>
            <a:ext cx="5394960" cy="1920240"/>
          </a:xfrm>
          <a:prstGeom prst="rect">
            <a:avLst/>
          </a:prstGeom>
          <a:solidFill>
            <a:srgbClr val="1E293B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6309360" y="3566160"/>
            <a:ext cx="91440" cy="192024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510528" y="3730752"/>
            <a:ext cx="49377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59E0B"/>
                </a:solidFill>
              </a:rPr>
              <a:t>3 inbounds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10528" y="4434840"/>
            <a:ext cx="493776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94A3B8"/>
                </a:solidFill>
              </a:rPr>
              <a:t>Unsolicited regulator inquiries converted to partnerships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6080760"/>
            <a:ext cx="1127729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4B5563"/>
                </a:solidFill>
              </a:rPr>
              <a:t>All metrics independently verifiable. SSRN 6359818 | Zenodo 18929634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185855" y="1097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08 / 14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0A14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274320" y="6547104"/>
            <a:ext cx="116430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ssrn.com/abstract=6359818  |  graqle.ai/sdk  |  github.com/graqle  |  crawlq.ai  |  tracegov.ai  |  frictionmelt.io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060E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02920"/>
            <a:ext cx="1155161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10B981"/>
                </a:solidFill>
              </a:rPr>
              <a:t>ROI MODEL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371600"/>
            <a:ext cx="5394960" cy="2194560"/>
          </a:xfrm>
          <a:prstGeom prst="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57200" y="1371600"/>
            <a:ext cx="5394960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0080" y="1508760"/>
            <a:ext cx="22860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10B981"/>
                </a:solidFill>
              </a:rPr>
              <a:t>4.6x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17520" y="150876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ROI in Year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331720"/>
            <a:ext cx="502920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Based on EUR570K average cost saved vs traditional compliance projects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09360" y="1371600"/>
            <a:ext cx="5394960" cy="2194560"/>
          </a:xfrm>
          <a:prstGeom prst="rect">
            <a:avLst/>
          </a:prstGeom>
          <a:solidFill>
            <a:srgbClr val="1E293B"/>
          </a:solidFill>
          <a:ln w="19050">
            <a:solidFill>
              <a:srgbClr val="2A9D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309360" y="1371600"/>
            <a:ext cx="5394960" cy="64008"/>
          </a:xfrm>
          <a:prstGeom prst="rect">
            <a:avLst/>
          </a:prstGeom>
          <a:solidFill>
            <a:srgbClr val="2A9D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492240" y="1508760"/>
            <a:ext cx="22860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2A9DF5"/>
                </a:solidFill>
              </a:rPr>
              <a:t>EUR570K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69680" y="150876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Average cost saved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2331720"/>
            <a:ext cx="502920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Reduction in external legal/compliance consultancy and audit preparation costs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3794760"/>
            <a:ext cx="5394960" cy="2194560"/>
          </a:xfrm>
          <a:prstGeom prst="rect">
            <a:avLst/>
          </a:prstGeom>
          <a:solidFill>
            <a:srgbClr val="1E293B"/>
          </a:solidFill>
          <a:ln w="1905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457200" y="3794760"/>
            <a:ext cx="5394960" cy="64008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40080" y="3931920"/>
            <a:ext cx="22860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8B5CF6"/>
                </a:solidFill>
              </a:rPr>
              <a:t>8.5x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17520" y="393192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Faster compliance cycles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4754880"/>
            <a:ext cx="502920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From 14-week average to 2.5-week average for regulatory change response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09360" y="3794760"/>
            <a:ext cx="5394960" cy="2194560"/>
          </a:xfrm>
          <a:prstGeom prst="rect">
            <a:avLst/>
          </a:prstGeom>
          <a:solidFill>
            <a:srgbClr val="1E293B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309360" y="3794760"/>
            <a:ext cx="5394960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492240" y="3931920"/>
            <a:ext cx="22860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59E0B"/>
                </a:solidFill>
              </a:rPr>
              <a:t>14 days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869680" y="393192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Time to first compliant output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92240" y="4754880"/>
            <a:ext cx="502920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4A3B8"/>
                </a:solidFill>
              </a:rPr>
              <a:t>From contract signature to first regulator-ready TRACE report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0040" y="109728"/>
            <a:ext cx="2560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A9DF5"/>
                </a:solidFill>
              </a:rPr>
              <a:t>QUANTAMIX SOLUTIONS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185855" y="1097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4A3B8"/>
                </a:solidFill>
              </a:rPr>
              <a:t>09 / 14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510528"/>
            <a:ext cx="12191695" cy="347472"/>
          </a:xfrm>
          <a:prstGeom prst="rect">
            <a:avLst/>
          </a:prstGeom>
          <a:solidFill>
            <a:srgbClr val="0A14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274320" y="6547104"/>
            <a:ext cx="1164305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94A3B8"/>
                </a:solidFill>
              </a:rPr>
              <a:t>ssrn.com/abstract=6359818  |  graqle.ai/sdk  |  github.com/graqle  |  crawlq.ai  |  tracegov.ai  |  frictionmelt.io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1712</Words>
  <Application>Microsoft Office PowerPoint</Application>
  <PresentationFormat>Widescreen</PresentationFormat>
  <Paragraphs>326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Harish Kumar</cp:lastModifiedBy>
  <cp:revision>2</cp:revision>
  <dcterms:created xsi:type="dcterms:W3CDTF">2013-01-27T09:14:16Z</dcterms:created>
  <dcterms:modified xsi:type="dcterms:W3CDTF">2026-05-05T12:19:35Z</dcterms:modified>
  <cp:category/>
</cp:coreProperties>
</file>